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2">
  <p:sldMasterIdLst>
    <p:sldMasterId id="214748366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86" r:id="rId4"/>
    <p:sldId id="263" r:id="rId5"/>
    <p:sldId id="295" r:id="rId6"/>
    <p:sldId id="296" r:id="rId7"/>
    <p:sldId id="297" r:id="rId8"/>
    <p:sldId id="291" r:id="rId9"/>
    <p:sldId id="262" r:id="rId10"/>
    <p:sldId id="294" r:id="rId11"/>
    <p:sldId id="266" r:id="rId12"/>
    <p:sldId id="292" r:id="rId13"/>
    <p:sldId id="270" r:id="rId14"/>
    <p:sldId id="289" r:id="rId15"/>
    <p:sldId id="290" r:id="rId16"/>
    <p:sldId id="287" r:id="rId17"/>
    <p:sldId id="293" r:id="rId18"/>
    <p:sldId id="283" r:id="rId19"/>
    <p:sldId id="280" r:id="rId20"/>
    <p:sldId id="285" r:id="rId21"/>
    <p:sldId id="288" r:id="rId22"/>
  </p:sldIdLst>
  <p:sldSz cx="9144000" cy="6858000" type="screen4x3"/>
  <p:notesSz cx="11518900" cy="6477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9" userDrawn="1">
          <p15:clr>
            <a:srgbClr val="A4A3A4"/>
          </p15:clr>
        </p15:guide>
        <p15:guide id="2" pos="17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1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0" autoAdjust="0"/>
    <p:restoredTop sz="94708" autoAdjust="0"/>
  </p:normalViewPr>
  <p:slideViewPr>
    <p:cSldViewPr>
      <p:cViewPr varScale="1">
        <p:scale>
          <a:sx n="84" d="100"/>
          <a:sy n="84" d="100"/>
        </p:scale>
        <p:origin x="1632" y="77"/>
      </p:cViewPr>
      <p:guideLst>
        <p:guide orient="horz" pos="3049"/>
        <p:guide pos="17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1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4.emf"/><Relationship Id="rId4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45771-7ACA-49E1-B439-045FA940C37C}" type="datetimeFigureOut">
              <a:rPr lang="pl-PL" smtClean="0"/>
              <a:t>2021-03-29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157D9-CB93-40EE-8D71-CEEE73AE50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788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DAA28-7B45-D249-A33D-4D6E8A444B7E}" type="datetimeFigureOut">
              <a:rPr lang="x-none" smtClean="0"/>
              <a:t>2021-03-29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25" y="809625"/>
            <a:ext cx="291465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8624D-A7C6-1E47-B1B5-FE0C3DD940D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451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75F22-AF03-42D6-AB46-CAF52FF1B6EF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00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7102-D438-45CC-AE75-F01F3D8F78FB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65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.emf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hyperlink" Target="https://spis.gov.pl/" TargetMode="Externa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2.wm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hyperlink" Target="https://spis.gov.pl/prawo/regulacje-prawne-spisow.cshtml" TargetMode="Externa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36188"/>
            <a:ext cx="8610600" cy="110073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62000" y="2685288"/>
            <a:ext cx="5943600" cy="1002537"/>
          </a:xfrm>
          <a:prstGeom prst="rect">
            <a:avLst/>
          </a:prstGeom>
        </p:spPr>
        <p:txBody>
          <a:bodyPr vert="horz" wrap="square" lIns="0" tIns="17481" rIns="0" bIns="0" rtlCol="0">
            <a:spAutoFit/>
          </a:bodyPr>
          <a:lstStyle/>
          <a:p>
            <a:pPr marL="13445">
              <a:spcBef>
                <a:spcPts val="138"/>
              </a:spcBef>
            </a:pPr>
            <a:r>
              <a:rPr lang="pl-PL" sz="3200" b="1" dirty="0" smtClean="0">
                <a:solidFill>
                  <a:schemeClr val="bg1"/>
                </a:solidFill>
                <a:latin typeface="Fira Sans" panose="020B0503050000020004" pitchFamily="34" charset="0"/>
                <a:cs typeface="Arial"/>
              </a:rPr>
              <a:t>Narodowy Spis Powszechny Ludności i Mieszkań 2021</a:t>
            </a:r>
            <a:endParaRPr sz="3200" b="1" dirty="0">
              <a:solidFill>
                <a:schemeClr val="bg1"/>
              </a:solidFill>
              <a:latin typeface="Fira Sans" panose="020B0503050000020004" pitchFamily="34" charset="0"/>
              <a:cs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38200" y="533400"/>
            <a:ext cx="76200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15767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4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1371600" y="497587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Kto i co podlega spisowi?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634084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5" name="CorelDRAW" r:id="rId5" imgW="362583" imgH="373239" progId="CorelDraw.Graphic.19">
                  <p:embed/>
                </p:oleObj>
              </mc:Choice>
              <mc:Fallback>
                <p:oleObj name="CorelDRAW" r:id="rId5" imgW="362583" imgH="373239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1443409" y="1505711"/>
            <a:ext cx="730577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Dane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dotyczące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osób nieobecnych i osób małoletnich przekazują osoby pełnoletnie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wspólnie z nimi zamieszkałe.</a:t>
            </a:r>
          </a:p>
          <a:p>
            <a:pPr>
              <a:spcAft>
                <a:spcPts val="600"/>
              </a:spcAft>
            </a:pPr>
            <a:r>
              <a:rPr lang="pl-PL" sz="2200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/>
            </a:r>
            <a:br>
              <a:rPr lang="pl-PL" sz="2200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Dane</a:t>
            </a: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osobach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przebywających w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obiektach zbiorowego zakwaterowania</a:t>
            </a: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przekazują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zarządzający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tymi obiektami.</a:t>
            </a: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449029"/>
              </p:ext>
            </p:extLst>
          </p:nvPr>
        </p:nvGraphicFramePr>
        <p:xfrm>
          <a:off x="1271909" y="4223226"/>
          <a:ext cx="6553200" cy="177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6" name="Acrobat Document" r:id="rId7" imgW="11483163" imgH="3100947" progId="AcroExch.Document.DC">
                  <p:embed/>
                </p:oleObj>
              </mc:Choice>
              <mc:Fallback>
                <p:oleObj name="Acrobat Document" r:id="rId7" imgW="11483163" imgH="310094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1909" y="4223226"/>
                        <a:ext cx="6553200" cy="177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6"/>
          <p:cNvCxnSpPr/>
          <p:nvPr/>
        </p:nvCxnSpPr>
        <p:spPr>
          <a:xfrm>
            <a:off x="1271909" y="1481555"/>
            <a:ext cx="23491" cy="2557045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10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5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11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Metody zbierania danych w spisie 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3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1380705" y="1400493"/>
            <a:ext cx="716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Podstawowa metoda spisu:</a:t>
            </a:r>
            <a:endParaRPr lang="pl-PL" sz="22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1291045" y="1367536"/>
            <a:ext cx="0" cy="4968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23952"/>
              </p:ext>
            </p:extLst>
          </p:nvPr>
        </p:nvGraphicFramePr>
        <p:xfrm>
          <a:off x="228600" y="312211"/>
          <a:ext cx="864000" cy="75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4" name="CorelDRAW" r:id="rId5" imgW="327984" imgH="287867" progId="CorelDraw.Graphic.19">
                  <p:embed/>
                </p:oleObj>
              </mc:Choice>
              <mc:Fallback>
                <p:oleObj name="CorelDRAW" r:id="rId5" imgW="327984" imgH="28786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312211"/>
                        <a:ext cx="864000" cy="755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2525662" y="1959014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samospis internetowy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–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poprzez interaktywny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formularz spisowy dostępny na stronie </a:t>
            </a:r>
            <a:r>
              <a:rPr lang="pl-PL" sz="24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www.spis.gov.pl</a:t>
            </a:r>
            <a:endParaRPr lang="pl-PL" sz="2400" b="1" dirty="0" smtClean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423934" y="3761465"/>
            <a:ext cx="74244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Można również spisać się przez Infolinię: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 flipH="1">
            <a:off x="1291045" y="3702433"/>
            <a:ext cx="10886" cy="564767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2617714" y="4606032"/>
            <a:ext cx="617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22 279 99 99</a:t>
            </a:r>
            <a:endParaRPr lang="pl-PL" sz="3200" b="1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827905"/>
              </p:ext>
            </p:extLst>
          </p:nvPr>
        </p:nvGraphicFramePr>
        <p:xfrm>
          <a:off x="1704000" y="4495800"/>
          <a:ext cx="589829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5" name="CorelDRAW" r:id="rId7" imgW="230189" imgH="280458" progId="CorelDraw.Graphic.19">
                  <p:embed/>
                </p:oleObj>
              </mc:Choice>
              <mc:Fallback>
                <p:oleObj name="CorelDRAW" r:id="rId7" imgW="230189" imgH="28045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04000" y="4495800"/>
                        <a:ext cx="589829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439367"/>
              </p:ext>
            </p:extLst>
          </p:nvPr>
        </p:nvGraphicFramePr>
        <p:xfrm>
          <a:off x="1524000" y="2133010"/>
          <a:ext cx="900000" cy="77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6" name="CorelDRAW" r:id="rId9" imgW="425072" imgH="366536" progId="CorelDraw.Graphic.19">
                  <p:embed/>
                </p:oleObj>
              </mc:Choice>
              <mc:Fallback>
                <p:oleObj name="CorelDRAW" r:id="rId9" imgW="425072" imgH="36653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4000" y="2133010"/>
                        <a:ext cx="900000" cy="775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2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12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Metody zbierania danych w spisie 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1380705" y="1400493"/>
            <a:ext cx="716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Uzupełniająca metoda spisu:</a:t>
            </a:r>
            <a:endParaRPr lang="pl-PL" sz="22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1291045" y="1367536"/>
            <a:ext cx="0" cy="4968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23952"/>
              </p:ext>
            </p:extLst>
          </p:nvPr>
        </p:nvGraphicFramePr>
        <p:xfrm>
          <a:off x="228600" y="312211"/>
          <a:ext cx="864000" cy="75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6" name="CorelDRAW" r:id="rId5" imgW="327984" imgH="287867" progId="CorelDraw.Graphic.19">
                  <p:embed/>
                </p:oleObj>
              </mc:Choice>
              <mc:Fallback>
                <p:oleObj name="CorelDRAW" r:id="rId5" imgW="327984" imgH="28786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312211"/>
                        <a:ext cx="864000" cy="755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2493005" y="2256422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Wywiad telefoniczny (CATI)</a:t>
            </a:r>
            <a:endParaRPr lang="pl-PL" sz="2400" dirty="0" smtClean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405084" y="3391402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</a:t>
            </a:r>
            <a:r>
              <a:rPr lang="pl-PL" sz="24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ywiad bezpośredni (CAPI)</a:t>
            </a:r>
            <a:endParaRPr lang="pl-PL" sz="2400" b="1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i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330280"/>
              </p:ext>
            </p:extLst>
          </p:nvPr>
        </p:nvGraphicFramePr>
        <p:xfrm>
          <a:off x="1667988" y="2161078"/>
          <a:ext cx="589829" cy="79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7" name="CorelDRAW" r:id="rId7" imgW="230189" imgH="280458" progId="CorelDraw.Graphic.19">
                  <p:embed/>
                </p:oleObj>
              </mc:Choice>
              <mc:Fallback>
                <p:oleObj name="CorelDRAW" r:id="rId7" imgW="230189" imgH="28045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7988" y="2161078"/>
                        <a:ext cx="589829" cy="79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766677" y="4664302"/>
            <a:ext cx="782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Zgodnie z ustawą o narodowym spisie powszechnym ludności i mieszkań w 2021 r. nie można </a:t>
            </a:r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o</a:t>
            </a:r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dmówić przekazania danych rachmistrzowi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3222421"/>
            <a:ext cx="777619" cy="8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13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Zakres informacyjny spisu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2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Łącznik prosty 8"/>
          <p:cNvCxnSpPr/>
          <p:nvPr/>
        </p:nvCxnSpPr>
        <p:spPr>
          <a:xfrm>
            <a:off x="1237410" y="1219200"/>
            <a:ext cx="0" cy="34290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1371600" y="1081948"/>
            <a:ext cx="7162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Charakterystyka demograficzna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Aktywność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ekonomiczna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Poziom wykształcenia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Niepełnosprawność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Migracje wewnętrzne i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zagraniczne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Charakterystyka etniczno-kulturowa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Relacje rodzinne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Stan i charakterystyka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zasobów</a:t>
            </a:r>
          </a:p>
          <a:p>
            <a:pPr>
              <a:lnSpc>
                <a:spcPct val="130000"/>
              </a:lnSpc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   mieszkaniowych (mieszkania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 budynki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30000"/>
              </a:lnSpc>
            </a:pPr>
            <a:endParaRPr lang="pl-PL" sz="2000" b="1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Nie </a:t>
            </a:r>
            <a:r>
              <a:rPr lang="pl-PL" sz="20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 pytań o </a:t>
            </a:r>
            <a:r>
              <a:rPr lang="pl-PL" sz="20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zarobki, dochody </a:t>
            </a: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czy stan majątkowy !</a:t>
            </a:r>
            <a:endParaRPr lang="pl-PL" sz="2000" b="1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598139"/>
              </p:ext>
            </p:extLst>
          </p:nvPr>
        </p:nvGraphicFramePr>
        <p:xfrm>
          <a:off x="270600" y="297948"/>
          <a:ext cx="720000" cy="7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3" name="CorelDRAW" r:id="rId5" imgW="285265" imgH="310444" progId="CorelDraw.Graphic.19">
                  <p:embed/>
                </p:oleObj>
              </mc:Choice>
              <mc:Fallback>
                <p:oleObj name="CorelDRAW" r:id="rId5" imgW="285265" imgH="31044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600" y="297948"/>
                        <a:ext cx="720000" cy="7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76400" cy="61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14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81432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CorelDRAW" r:id="rId3" imgW="362583" imgH="373239" progId="CorelDraw.Graphic.19">
                  <p:embed/>
                </p:oleObj>
              </mc:Choice>
              <mc:Fallback>
                <p:oleObj name="CorelDRAW" r:id="rId3" imgW="362583" imgH="373239" progId="CorelDraw.Graphic.19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>
          <a:xfrm>
            <a:off x="1237410" y="340611"/>
            <a:ext cx="75586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Liczy się każdy </a:t>
            </a:r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– </a:t>
            </a:r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osoby </a:t>
            </a:r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ze szczególnymi potrzebami </a:t>
            </a:r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                     – seniorzy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724026" y="2103387"/>
            <a:ext cx="2162175" cy="504000"/>
          </a:xfrm>
          <a:prstGeom prst="roundRect">
            <a:avLst/>
          </a:prstGeom>
          <a:solidFill>
            <a:srgbClr val="1F497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70 lat i więcej </a:t>
            </a:r>
            <a:endParaRPr lang="pl-PL" dirty="0">
              <a:solidFill>
                <a:schemeClr val="bg1"/>
              </a:solidFill>
              <a:latin typeface="Fira Sans Medium" panose="020B0603050000020004" pitchFamily="34" charset="0"/>
              <a:ea typeface="Fira Sans Medium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52800" y="1337368"/>
            <a:ext cx="740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Ludność w województwie pomorskim w 2019 r. w grupach wiekowych: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886201" y="2151075"/>
            <a:ext cx="1295399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smtClean="0"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10,70%</a:t>
            </a:r>
            <a:endParaRPr lang="pl-PL" dirty="0">
              <a:latin typeface="Fira Sans Medium" panose="020B0603050000020004" pitchFamily="34" charset="0"/>
              <a:ea typeface="Fira Sans Medium" panose="020B06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1066800" y="1810077"/>
            <a:ext cx="0" cy="40573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>
            <a:stCxn id="6" idx="1"/>
          </p:cNvCxnSpPr>
          <p:nvPr/>
        </p:nvCxnSpPr>
        <p:spPr>
          <a:xfrm flipH="1" flipV="1">
            <a:off x="1066800" y="2355386"/>
            <a:ext cx="65722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zaokrąglony 12"/>
          <p:cNvSpPr/>
          <p:nvPr/>
        </p:nvSpPr>
        <p:spPr>
          <a:xfrm>
            <a:off x="1724026" y="4114800"/>
            <a:ext cx="2162175" cy="504000"/>
          </a:xfrm>
          <a:prstGeom prst="roundRect">
            <a:avLst/>
          </a:prstGeom>
          <a:solidFill>
            <a:srgbClr val="1F497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85 lat i więcej </a:t>
            </a:r>
            <a:endParaRPr lang="pl-PL" dirty="0">
              <a:solidFill>
                <a:schemeClr val="bg1"/>
              </a:solidFill>
              <a:latin typeface="Fira Sans Medium" panose="020B0603050000020004" pitchFamily="34" charset="0"/>
              <a:ea typeface="Fira Sans Medium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3886201" y="4161600"/>
            <a:ext cx="1295399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smtClean="0"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1,90%</a:t>
            </a:r>
            <a:endParaRPr lang="pl-PL" dirty="0">
              <a:latin typeface="Fira Sans Medium" panose="020B0603050000020004" pitchFamily="34" charset="0"/>
              <a:ea typeface="Fira Sans Medium" panose="020B06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 flipH="1" flipV="1">
            <a:off x="1066800" y="4342730"/>
            <a:ext cx="65722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1981200" y="2607387"/>
            <a:ext cx="0" cy="9133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1981200" y="4618800"/>
            <a:ext cx="0" cy="911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2590800" y="2870827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max. Sopot – 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19,4%</a:t>
            </a:r>
            <a:endParaRPr lang="pl-PL" sz="1600" b="1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24" name="Łącznik prosty 23"/>
          <p:cNvCxnSpPr/>
          <p:nvPr/>
        </p:nvCxnSpPr>
        <p:spPr>
          <a:xfrm flipH="1">
            <a:off x="2003388" y="3048000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2590800" y="3343529"/>
            <a:ext cx="1978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min. Luzino – 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5,8%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27" name="Łącznik prosty 26"/>
          <p:cNvCxnSpPr/>
          <p:nvPr/>
        </p:nvCxnSpPr>
        <p:spPr>
          <a:xfrm flipH="1">
            <a:off x="2003388" y="3520702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2590800" y="4880463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max. Sopot – 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4,6%</a:t>
            </a:r>
            <a:endParaRPr lang="pl-PL" sz="1600" b="1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29" name="Łącznik prosty 28"/>
          <p:cNvCxnSpPr/>
          <p:nvPr/>
        </p:nvCxnSpPr>
        <p:spPr>
          <a:xfrm flipH="1">
            <a:off x="2003388" y="5057636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2590800" y="5353165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min. Luzino – 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0,6%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31" name="Łącznik prosty 30"/>
          <p:cNvCxnSpPr/>
          <p:nvPr/>
        </p:nvCxnSpPr>
        <p:spPr>
          <a:xfrm flipH="1">
            <a:off x="2003388" y="5530338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0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15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81432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7" name="CorelDRAW" r:id="rId3" imgW="362583" imgH="373239" progId="CorelDraw.Graphic.19">
                  <p:embed/>
                </p:oleObj>
              </mc:Choice>
              <mc:Fallback>
                <p:oleObj name="CorelDRAW" r:id="rId3" imgW="362583" imgH="373239" progId="CorelDraw.Graphic.19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>
          <a:xfrm>
            <a:off x="1240199" y="347216"/>
            <a:ext cx="771099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Liczy się każdy – osoby ze szczególnymi potrzebami – </a:t>
            </a:r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osoby z niepełnosprawnością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1308825" y="2193386"/>
            <a:ext cx="2924174" cy="468000"/>
          </a:xfrm>
          <a:prstGeom prst="roundRect">
            <a:avLst/>
          </a:prstGeom>
          <a:solidFill>
            <a:srgbClr val="1F497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Województwo pomorskie</a:t>
            </a:r>
            <a:endParaRPr lang="pl-PL" dirty="0">
              <a:solidFill>
                <a:schemeClr val="bg1"/>
              </a:solidFill>
              <a:latin typeface="Fira Sans Medium" panose="020B0603050000020004" pitchFamily="34" charset="0"/>
              <a:ea typeface="Fira Sans Medium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34103" y="1447800"/>
            <a:ext cx="5888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Ludność z niepełnosprawnością według NSP 2011</a:t>
            </a: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232999" y="2223074"/>
            <a:ext cx="1295399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smtClean="0"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12,50%</a:t>
            </a:r>
            <a:endParaRPr lang="pl-PL" dirty="0">
              <a:latin typeface="Fira Sans Medium" panose="020B0603050000020004" pitchFamily="34" charset="0"/>
              <a:ea typeface="Fira Sans Medium" panose="020B06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Łącznik prosty 12"/>
          <p:cNvCxnSpPr/>
          <p:nvPr/>
        </p:nvCxnSpPr>
        <p:spPr>
          <a:xfrm>
            <a:off x="1600200" y="2649698"/>
            <a:ext cx="0" cy="1231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2175599" y="2913138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max. Słupsk – 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17,2%</a:t>
            </a:r>
            <a:endParaRPr lang="pl-PL" sz="1600" b="1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 flipH="1">
            <a:off x="1588187" y="3090311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2175599" y="3385840"/>
            <a:ext cx="25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min. powiat pucki – 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9,3%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 flipH="1">
            <a:off x="1588187" y="3563013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914400" y="4153074"/>
            <a:ext cx="80367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Spisy powszechne </a:t>
            </a: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to 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jedyne pełne źródło </a:t>
            </a: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o 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liczbie ludności z niepełnosprawnością </a:t>
            </a:r>
            <a:endParaRPr lang="pl-PL" sz="14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(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prawną i/lub </a:t>
            </a: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biologiczną). </a:t>
            </a:r>
          </a:p>
          <a:p>
            <a:pPr>
              <a:spcBef>
                <a:spcPts val="600"/>
              </a:spcBef>
            </a:pPr>
            <a:r>
              <a:rPr lang="pl-PL" sz="1400" u="sng" dirty="0" smtClean="0">
                <a:latin typeface="Fira Sans" panose="020B0503050000020004" pitchFamily="34" charset="0"/>
                <a:ea typeface="Fira Sans" panose="020B0503050000020004" pitchFamily="34" charset="0"/>
              </a:rPr>
              <a:t>Bieżące badania i źródła administracyjne</a:t>
            </a: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: liczba 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osób pobierających świadczenia, </a:t>
            </a:r>
            <a:endParaRPr lang="pl-PL" sz="14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liczba 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wydanych orzeczeń w danym okresie, </a:t>
            </a: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pracujący 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niepełnosprawni, </a:t>
            </a: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uczniowie </a:t>
            </a:r>
          </a:p>
          <a:p>
            <a:pPr>
              <a:spcBef>
                <a:spcPts val="600"/>
              </a:spcBef>
            </a:pP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ze 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specjalnymi potrzebami edukacyjnymi – brak ogólnej liczby ludności </a:t>
            </a:r>
            <a:endParaRPr lang="pl-PL" sz="14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z niepełnosprawnością.</a:t>
            </a:r>
            <a:endParaRPr lang="pl-PL" sz="14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spcBef>
                <a:spcPts val="600"/>
              </a:spcBef>
            </a:pPr>
            <a:endParaRPr lang="pl-PL" sz="14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762000" y="4191000"/>
            <a:ext cx="76200" cy="1714326"/>
          </a:xfrm>
          <a:prstGeom prst="rect">
            <a:avLst/>
          </a:prstGeom>
          <a:solidFill>
            <a:srgbClr val="1F497D"/>
          </a:solidFill>
        </p:spPr>
        <p:txBody>
          <a:bodyPr wrap="square" rtlCol="0" anchor="ctr">
            <a:spAutoFit/>
          </a:bodyPr>
          <a:lstStyle/>
          <a:p>
            <a:pPr algn="ctr"/>
            <a:endParaRPr lang="pl-PL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8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16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1880" y="434088"/>
            <a:ext cx="744939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Liczy się każdy - mniejszości narodowe i etniczne oraz osoby posługujące się językiem regionalnym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2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003428" y="1797689"/>
            <a:ext cx="7677842" cy="38472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Z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godnie </a:t>
            </a: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z zapisami Instrukcji Metodologicznej do NSP 2021 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 formularzu poza pytaniem o obywatelstwo znajdują się następujące pytania:</a:t>
            </a:r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Jaka jest Pana/Pani narodowość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?</a:t>
            </a:r>
          </a:p>
          <a:p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Czy odczuwa Pan/Pani przynależność także do innego narodu 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i </a:t>
            </a: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wspólnoty etnicznej?</a:t>
            </a:r>
          </a:p>
          <a:p>
            <a:pPr marL="457200" lvl="0" indent="-457200">
              <a:buAutoNum type="alphaLcParenR"/>
            </a:pP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Tak </a:t>
            </a: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(proszę 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podać)</a:t>
            </a:r>
          </a:p>
          <a:p>
            <a:pPr marL="457200" lvl="0" indent="-457200">
              <a:buAutoNum type="alphaLcParenR"/>
            </a:pP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Nie</a:t>
            </a: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, nie 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odczuwam</a:t>
            </a:r>
          </a:p>
          <a:p>
            <a:pPr lvl="0"/>
            <a:endParaRPr lang="pl-PL" sz="16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Jakim językiem(</a:t>
            </a:r>
            <a:r>
              <a:rPr lang="pl-PL" sz="1600" b="1" dirty="0" err="1" smtClean="0">
                <a:latin typeface="Fira Sans" panose="020B0503050000020004" pitchFamily="34" charset="0"/>
                <a:ea typeface="Fira Sans" panose="020B0503050000020004" pitchFamily="34" charset="0"/>
              </a:rPr>
              <a:t>ami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) zazwyczaj posługuje się Pan(i) w domu?</a:t>
            </a:r>
          </a:p>
          <a:p>
            <a:pPr marL="457200" lvl="0" indent="-457200">
              <a:buAutoNum type="alphaLcParenR"/>
            </a:pP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Wyłącznie polskim</a:t>
            </a:r>
          </a:p>
          <a:p>
            <a:pPr marL="457200" lvl="0" indent="-457200">
              <a:buAutoNum type="alphaLcParenR"/>
            </a:pP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Polskim i innymi(i) niż polski (proszę podaj jakim/i)</a:t>
            </a:r>
          </a:p>
          <a:p>
            <a:pPr marL="457200" lvl="0" indent="-457200">
              <a:buAutoNum type="alphaLcParenR"/>
            </a:pP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Wyłącznie innym(i) niż polski (proszę podać jakim/i)</a:t>
            </a:r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spcAft>
                <a:spcPts val="900"/>
              </a:spcAft>
            </a:pPr>
            <a:endParaRPr lang="pl-PL" sz="2000" dirty="0" smtClean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Łącznik prosty 13"/>
          <p:cNvCxnSpPr/>
          <p:nvPr/>
        </p:nvCxnSpPr>
        <p:spPr>
          <a:xfrm>
            <a:off x="838200" y="1797689"/>
            <a:ext cx="0" cy="35814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170067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3" name="CorelDRAW" r:id="rId5" imgW="362583" imgH="373239" progId="CorelDraw.Graphic.19">
                  <p:embed/>
                </p:oleObj>
              </mc:Choice>
              <mc:Fallback>
                <p:oleObj name="CorelDRAW" r:id="rId5" imgW="362583" imgH="373239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219" descr="Znalezione obrazy dla zapytania herb gminy wiejskiej puck"/>
          <p:cNvSpPr>
            <a:spLocks noChangeAspect="1" noChangeArrowheads="1"/>
          </p:cNvSpPr>
          <p:nvPr/>
        </p:nvSpPr>
        <p:spPr bwMode="auto">
          <a:xfrm>
            <a:off x="4104314" y="3494709"/>
            <a:ext cx="1839285" cy="18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0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038"/>
            <a:ext cx="9144000" cy="5143500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179239" y="337655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Język kaszubski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27953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CorelDRAW" r:id="rId4" imgW="2860060" imgH="744008" progId="CorelDraw.Graphic.19">
                  <p:embed/>
                </p:oleObj>
              </mc:Choice>
              <mc:Fallback>
                <p:oleObj name="CorelDRAW" r:id="rId4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17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100696"/>
              </p:ext>
            </p:extLst>
          </p:nvPr>
        </p:nvGraphicFramePr>
        <p:xfrm>
          <a:off x="304800" y="124968"/>
          <a:ext cx="691989" cy="71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CorelDRAW" r:id="rId6" imgW="362583" imgH="373239" progId="CorelDraw.Graphic.19">
                  <p:embed/>
                </p:oleObj>
              </mc:Choice>
              <mc:Fallback>
                <p:oleObj name="CorelDRAW" r:id="rId6" imgW="362583" imgH="373239" progId="CorelDraw.Graphic.19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124968"/>
                        <a:ext cx="691989" cy="71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690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18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Wykorzystanie danych spisowych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237410" y="997513"/>
            <a:ext cx="7772400" cy="522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19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Na podstawie liczby i struktury ludności określa się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m.in: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wysokość dotacji dla gmin oraz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</a:rPr>
              <a:t>funduszu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sołeckiego;</a:t>
            </a:r>
            <a:endParaRPr lang="pl-PL" sz="19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strategie gospodarcze i społeczne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regionu, w tym potrzeby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mieszkaniowe, edukacyjne i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zdrowotne;</a:t>
            </a:r>
          </a:p>
          <a:p>
            <a:pPr>
              <a:lnSpc>
                <a:spcPct val="130000"/>
              </a:lnSpc>
            </a:pP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-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wysokość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subwencji ogólnej i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oświatowej;</a:t>
            </a:r>
            <a:endParaRPr lang="pl-PL" sz="19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dotacje unijne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oraz liczbę miejsc w Parlamencie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Europejskim;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liczbę mogących działać kasyn i salonów gier bingo;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kwoty z PFRON dla samorządów wojewódzkich i powiatowych;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ysokość dotacji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na realizację zadań mających na celu ochronę, zachowanie i rozwój tożsamości kulturowej mniejszości narodowych i etnicznych oraz zachowanie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/>
            </a:r>
            <a:b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rozwój języka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regionalnego.</a:t>
            </a:r>
            <a:endParaRPr lang="pl-PL" sz="19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Char char="-"/>
            </a:pPr>
            <a:endParaRPr lang="pl-PL" sz="2000" dirty="0" smtClean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130436" y="1121948"/>
            <a:ext cx="0" cy="46482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/>
          </p:nvPr>
        </p:nvGraphicFramePr>
        <p:xfrm>
          <a:off x="228600" y="257948"/>
          <a:ext cx="864000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5" name="CorelDRAW" r:id="rId3" imgW="319510" imgH="319264" progId="CorelDraw.Graphic.19">
                  <p:embed/>
                </p:oleObj>
              </mc:Choice>
              <mc:Fallback>
                <p:oleObj name="CorelDRAW" r:id="rId3" imgW="319510" imgH="31926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57948"/>
                        <a:ext cx="864000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08368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6" name="CorelDRAW" r:id="rId5" imgW="2860060" imgH="744008" progId="CorelDraw.Graphic.19">
                  <p:embed/>
                </p:oleObj>
              </mc:Choice>
              <mc:Fallback>
                <p:oleObj name="CorelDRAW" r:id="rId5" imgW="2860060" imgH="744008" progId="CorelDraw.Graphic.19">
                  <p:embed/>
                  <p:pic>
                    <p:nvPicPr>
                      <p:cNvPr id="11" name="Obiek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9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19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2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838200" y="1510995"/>
            <a:ext cx="7390800" cy="40780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udział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w spisie jest </a:t>
            </a:r>
            <a:r>
              <a:rPr 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obowiązkowy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dane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spisowe są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bezpieczne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s</a:t>
            </a:r>
            <a:r>
              <a:rPr lang="pl-PL" sz="2400" b="1" dirty="0" err="1" smtClean="0">
                <a:latin typeface="Fira Sans" panose="020B0503050000020004" pitchFamily="34" charset="0"/>
                <a:ea typeface="Fira Sans" panose="020B0503050000020004" pitchFamily="34" charset="0"/>
              </a:rPr>
              <a:t>amospis</a:t>
            </a:r>
            <a:r>
              <a:rPr lang="pl-PL" sz="24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 internetowy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to obowiązkowa </a:t>
            </a:r>
            <a:b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i bezpieczna forma udziału w spisie, </a:t>
            </a:r>
            <a:b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a wypełnienie kwestionariusza internetowego jest proste i wygodne</a:t>
            </a:r>
          </a:p>
          <a:p>
            <a:pPr lvl="0">
              <a:spcAft>
                <a:spcPts val="600"/>
              </a:spcAft>
            </a:pPr>
            <a:endParaRPr lang="pl-PL" sz="2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>
              <a:spcAft>
                <a:spcPts val="600"/>
              </a:spcAft>
            </a:pP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 algn="ctr">
              <a:spcAft>
                <a:spcPts val="600"/>
              </a:spcAft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Więcej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informacji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można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znaleźć na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stronie </a:t>
            </a:r>
            <a:r>
              <a:rPr lang="pl-PL" sz="30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hlinkClick r:id="rId5"/>
              </a:rPr>
              <a:t>https</a:t>
            </a:r>
            <a:r>
              <a:rPr lang="pl-PL" sz="30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hlinkClick r:id="rId5"/>
              </a:rPr>
              <a:t>://</a:t>
            </a:r>
            <a:r>
              <a:rPr lang="pl-PL" sz="30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hlinkClick r:id="rId5"/>
              </a:rPr>
              <a:t>spis.gov.pl</a:t>
            </a:r>
            <a:r>
              <a:rPr lang="pl-PL" sz="30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endParaRPr lang="pl-PL" sz="3000" b="1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Założenia spisu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79904"/>
              </p:ext>
            </p:extLst>
          </p:nvPr>
        </p:nvGraphicFramePr>
        <p:xfrm>
          <a:off x="270568" y="385901"/>
          <a:ext cx="864000" cy="75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3" name="CorelDRAW" r:id="rId6" imgW="327984" imgH="287867" progId="CorelDraw.Graphic.19">
                  <p:embed/>
                </p:oleObj>
              </mc:Choice>
              <mc:Fallback>
                <p:oleObj name="CorelDRAW" r:id="rId6" imgW="327984" imgH="28786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568" y="385901"/>
                        <a:ext cx="864000" cy="755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3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2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Termin spisu powszechnego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86200"/>
            <a:ext cx="1800000" cy="1198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4" name="CorelDRAW" r:id="rId4" imgW="2860060" imgH="744008" progId="CorelDraw.Graphic.19">
                  <p:embed/>
                </p:oleObj>
              </mc:Choice>
              <mc:Fallback>
                <p:oleObj name="CorelDRAW" r:id="rId4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1101798" y="1987919"/>
            <a:ext cx="8001000" cy="1732782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32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1 kwietnia – 30 czerwca (?) 2021 </a:t>
            </a:r>
            <a:r>
              <a:rPr lang="pl-PL" sz="3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r. </a:t>
            </a:r>
          </a:p>
          <a:p>
            <a:pPr>
              <a:lnSpc>
                <a:spcPct val="130000"/>
              </a:lnSpc>
            </a:pP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według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stanu </a:t>
            </a:r>
            <a:r>
              <a:rPr lang="pl-PL" sz="240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na </a:t>
            </a:r>
            <a:r>
              <a:rPr lang="pl-PL" sz="240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dzień </a:t>
            </a:r>
            <a:endParaRPr lang="pl-PL" sz="2400" dirty="0" smtClean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6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31 marca 2021 </a:t>
            </a:r>
            <a:r>
              <a:rPr lang="pl-PL" sz="26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r. godz. </a:t>
            </a:r>
            <a:r>
              <a:rPr lang="pl-PL" sz="26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24:00 </a:t>
            </a:r>
            <a:endParaRPr lang="pl-PL" sz="26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Łącznik prosty 12"/>
          <p:cNvCxnSpPr/>
          <p:nvPr/>
        </p:nvCxnSpPr>
        <p:spPr>
          <a:xfrm>
            <a:off x="914400" y="1987919"/>
            <a:ext cx="0" cy="18540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738355"/>
              </p:ext>
            </p:extLst>
          </p:nvPr>
        </p:nvGraphicFramePr>
        <p:xfrm>
          <a:off x="228600" y="329948"/>
          <a:ext cx="87319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" name="CorelDRAW" r:id="rId6" imgW="271496" imgH="224014" progId="CorelDraw.Graphic.19">
                  <p:embed/>
                </p:oleObj>
              </mc:Choice>
              <mc:Fallback>
                <p:oleObj name="CorelDRAW" r:id="rId6" imgW="271496" imgH="22401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329948"/>
                        <a:ext cx="873198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20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Zachęcamy Państwa do: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600200" y="1157877"/>
            <a:ext cx="7315200" cy="331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udziału w spisie w formie </a:t>
            </a:r>
            <a:r>
              <a:rPr lang="pl-PL" sz="2300" b="1" dirty="0" err="1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samospisu</a:t>
            </a:r>
            <a:r>
              <a:rPr lang="pl-PL" sz="23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internetowego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rozpowszechniania informacji o spisie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bycia Ambasadorami NSP 2021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obserwowania i dalszego udostępniania postów </a:t>
            </a:r>
            <a:b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 zakresie NSP 2021 na naszym profilu FB</a:t>
            </a:r>
            <a:endParaRPr lang="pl-PL" sz="2300" dirty="0" smtClean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uwag i propozycji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447800" y="1215583"/>
            <a:ext cx="15318" cy="3160934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08368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11" name="Obiek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740512" y="4740271"/>
            <a:ext cx="792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#</a:t>
            </a:r>
            <a:r>
              <a:rPr lang="pl-PL" sz="4000" dirty="0" err="1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liczysiękażdy</a:t>
            </a:r>
            <a:r>
              <a:rPr lang="pl-PL" sz="40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pl-PL" sz="3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a my liczymy na Was!</a:t>
            </a:r>
            <a:endParaRPr lang="pl-PL" sz="35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56159"/>
            <a:ext cx="650880" cy="81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52600" y="1473625"/>
            <a:ext cx="7020374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pl-PL" sz="2400" dirty="0" smtClean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4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Wejdź na stronę </a:t>
            </a:r>
            <a:r>
              <a:rPr lang="pl-PL" sz="24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spis.gov.pl</a:t>
            </a:r>
          </a:p>
          <a:p>
            <a:pPr>
              <a:lnSpc>
                <a:spcPct val="130000"/>
              </a:lnSpc>
            </a:pPr>
            <a:r>
              <a:rPr lang="pl-PL" sz="24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Uzupełnij e-formularz z pytaniami</a:t>
            </a:r>
          </a:p>
          <a:p>
            <a:pPr>
              <a:lnSpc>
                <a:spcPct val="130000"/>
              </a:lnSpc>
            </a:pPr>
            <a:r>
              <a:rPr lang="pl-PL" sz="24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 spełnij swój obowiązek!</a:t>
            </a:r>
          </a:p>
        </p:txBody>
      </p:sp>
      <p:sp>
        <p:nvSpPr>
          <p:cNvPr id="4" name="Elipsa 3"/>
          <p:cNvSpPr/>
          <p:nvPr/>
        </p:nvSpPr>
        <p:spPr>
          <a:xfrm>
            <a:off x="1393952" y="3124200"/>
            <a:ext cx="180000" cy="1800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1395303" y="2209800"/>
            <a:ext cx="180000" cy="1800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1393952" y="2650065"/>
            <a:ext cx="180000" cy="1800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685800" y="478304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Narodowy Spis Powszechny Ludności i Mieszkań to wyjątkowe, ogólnopolskie wydarzenie organizowane </a:t>
            </a:r>
            <a:r>
              <a:rPr lang="pl-PL" sz="20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raz na 10 </a:t>
            </a:r>
            <a:r>
              <a:rPr lang="pl-PL" sz="20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lat.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15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3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Termin spisu powszechnego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0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738355"/>
              </p:ext>
            </p:extLst>
          </p:nvPr>
        </p:nvGraphicFramePr>
        <p:xfrm>
          <a:off x="228600" y="329948"/>
          <a:ext cx="87319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1" name="CorelDRAW" r:id="rId5" imgW="271496" imgH="224014" progId="CorelDraw.Graphic.19">
                  <p:embed/>
                </p:oleObj>
              </mc:Choice>
              <mc:Fallback>
                <p:oleObj name="CorelDRAW" r:id="rId5" imgW="271496" imgH="22401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329948"/>
                        <a:ext cx="873198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771626" cy="49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4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Cel spisu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4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89" y="4022583"/>
            <a:ext cx="2239414" cy="1529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1371600" y="1539983"/>
            <a:ext cx="7543800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Z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ebranie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informacji o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stanie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i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strukturze ludności </a:t>
            </a:r>
            <a:b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wg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ustalonych cech demograficznych i społeczno-zawodowych, w oznaczonym momencie,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na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określonym terytorium.</a:t>
            </a:r>
            <a:endParaRPr lang="pl-PL" sz="24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 flipH="1">
            <a:off x="1237410" y="1378166"/>
            <a:ext cx="33528" cy="2370158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71778"/>
              </p:ext>
            </p:extLst>
          </p:nvPr>
        </p:nvGraphicFramePr>
        <p:xfrm>
          <a:off x="228600" y="257948"/>
          <a:ext cx="864000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5" name="CorelDRAW" r:id="rId6" imgW="319510" imgH="319264" progId="CorelDraw.Graphic.19">
                  <p:embed/>
                </p:oleObj>
              </mc:Choice>
              <mc:Fallback>
                <p:oleObj name="CorelDRAW" r:id="rId6" imgW="319510" imgH="31926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257948"/>
                        <a:ext cx="864000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990600" y="4419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          #</a:t>
            </a:r>
            <a:r>
              <a:rPr lang="pl-PL" sz="2400" dirty="0" err="1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liczysiękażdy</a:t>
            </a:r>
            <a:endParaRPr lang="pl-PL" sz="24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96704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0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1447800" y="1429774"/>
            <a:ext cx="73914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b="1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Międzynarodowe podstawy prawne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rozporządzenie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(WE) Parlamentu Europejskiego i Rady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nr 763/2008 z dnia 9 lipca 2008 r. w sprawie spisów powszechnych ludności i mieszkań (Dz. Urz. UE L 218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 </a:t>
            </a: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13.08.2008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, str. 14);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rozporządzenie wykonawcze komisji (UE) 2017/543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 dnia 22 marca 2017 r. określające zasady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stosowania ww. rozporządzenia.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Podstawa prawna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Łącznik prosty 7"/>
          <p:cNvCxnSpPr/>
          <p:nvPr/>
        </p:nvCxnSpPr>
        <p:spPr>
          <a:xfrm flipH="1">
            <a:off x="1237410" y="1378166"/>
            <a:ext cx="33528" cy="3467928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5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4800"/>
            <a:ext cx="808523" cy="8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3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96704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4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ostokąt 6"/>
          <p:cNvSpPr/>
          <p:nvPr/>
        </p:nvSpPr>
        <p:spPr>
          <a:xfrm>
            <a:off x="1416639" y="1551244"/>
            <a:ext cx="7090932" cy="29238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Krajowe podstawy prawne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ustawa z dnia 9 sierpnia  2019 r. o Narodowym Spisie Powszechnym Ludności i Mieszkań 2021 r. (Dz. U. z 2019 r.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poz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. 1775);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ustawa z dnia 29 czerwca 1995 r. o statystyce publicznej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(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Dz. U. z 2018 r. poz. 997, z </a:t>
            </a:r>
            <a:r>
              <a:rPr lang="pl-PL" sz="2400" dirty="0" err="1">
                <a:latin typeface="Fira Sans" panose="020B0503050000020004" pitchFamily="34" charset="0"/>
                <a:ea typeface="Fira Sans" panose="020B0503050000020004" pitchFamily="34" charset="0"/>
              </a:rPr>
              <a:t>późn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. zm.).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38200" y="4919793"/>
            <a:ext cx="713706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Więcej informacji dotyczących podstawy prawnej spisu znajduje się na stronie: </a:t>
            </a:r>
          </a:p>
          <a:p>
            <a:pPr>
              <a:spcAft>
                <a:spcPts val="300"/>
              </a:spcAft>
            </a:pP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  <a:hlinkClick r:id="rId5"/>
              </a:rPr>
              <a:t>https://spis.gov.pl/prawo/regulacje-prawne-spisow.cshtml</a:t>
            </a:r>
            <a:endParaRPr lang="pl-PL" sz="15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Podstawa prawna (dok.)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 flipH="1">
            <a:off x="1237410" y="1378166"/>
            <a:ext cx="33528" cy="3270034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6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04800"/>
            <a:ext cx="808523" cy="8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3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96704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0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ostokąt 7"/>
          <p:cNvSpPr/>
          <p:nvPr/>
        </p:nvSpPr>
        <p:spPr>
          <a:xfrm>
            <a:off x="1479513" y="1524000"/>
            <a:ext cx="6965183" cy="38625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Przy przetwarzaniu danych osobowych w spisie powszechnym nie stosuje się artykułów: 15, 16, 18 i 21 rozporządzenia </a:t>
            </a:r>
            <a:r>
              <a:rPr lang="pl-PL" sz="2200" dirty="0" err="1">
                <a:latin typeface="Fira Sans" panose="020B0503050000020004" pitchFamily="34" charset="0"/>
                <a:ea typeface="Fira Sans" panose="020B0503050000020004" pitchFamily="34" charset="0"/>
              </a:rPr>
              <a:t>RODO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. Oznacza to, że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osoba, której dane są przetwarzane nie będzie mogła skorzystać z</a:t>
            </a:r>
            <a:r>
              <a:rPr lang="pl-PL" sz="22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prawa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dostępu (art. 15),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prawa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do sprostowania danych (art. 16),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prawa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do ograniczenia przetwarzania (art. 18),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prawa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do sprzeciwu (art. 21).</a:t>
            </a:r>
          </a:p>
          <a:p>
            <a:pPr>
              <a:spcAft>
                <a:spcPts val="600"/>
              </a:spcAft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Danej osobie może również nie przysługiwać prawo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do żądania usunięcia danych (art. 17 ust. 3 lit. d).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Spis a RODO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 flipH="1">
            <a:off x="1237410" y="1378166"/>
            <a:ext cx="33528" cy="400843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7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4800"/>
            <a:ext cx="808523" cy="8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1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8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3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447800" y="497587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Struktura organizacyjna spisów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65" y="302730"/>
            <a:ext cx="895045" cy="7744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17" y="1730188"/>
            <a:ext cx="81153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9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555521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Kto i co podlega spisowi?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0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447800" y="1490477"/>
            <a:ext cx="7543200" cy="29238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l-PL" sz="22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Obowiązek spisowy obejmuje:</a:t>
            </a:r>
          </a:p>
          <a:p>
            <a:pPr>
              <a:spcAft>
                <a:spcPts val="900"/>
              </a:spcAft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wszystkich stałych mieszkańców gminy, </a:t>
            </a:r>
            <a:b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w tym cudzoziemców;</a:t>
            </a:r>
          </a:p>
          <a:p>
            <a:pPr>
              <a:spcAft>
                <a:spcPts val="900"/>
              </a:spcAft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osoby czasowo przebywające na terenie gminy, </a:t>
            </a:r>
            <a:b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w tym cudzoziemców;</a:t>
            </a:r>
          </a:p>
          <a:p>
            <a:pPr>
              <a:spcAft>
                <a:spcPts val="900"/>
              </a:spcAft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mieszkania;</a:t>
            </a:r>
          </a:p>
          <a:p>
            <a:pPr>
              <a:spcAft>
                <a:spcPts val="900"/>
              </a:spcAft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budynki.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1271909" y="1481555"/>
            <a:ext cx="0" cy="2816661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170067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1" name="CorelDRAW" r:id="rId5" imgW="362583" imgH="373239" progId="CorelDraw.Graphic.19">
                  <p:embed/>
                </p:oleObj>
              </mc:Choice>
              <mc:Fallback>
                <p:oleObj name="CorelDRAW" r:id="rId5" imgW="362583" imgH="373239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219" descr="Znalezione obrazy dla zapytania herb gminy wiejskiej puck"/>
          <p:cNvSpPr>
            <a:spLocks noChangeAspect="1" noChangeArrowheads="1"/>
          </p:cNvSpPr>
          <p:nvPr/>
        </p:nvSpPr>
        <p:spPr bwMode="auto">
          <a:xfrm>
            <a:off x="4104314" y="3494709"/>
            <a:ext cx="1839285" cy="18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981868" y="4734529"/>
            <a:ext cx="7620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l-PL" sz="1500" dirty="0" smtClean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Spis </a:t>
            </a:r>
            <a:r>
              <a:rPr lang="pl-PL" sz="15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jedyna okazja do zebrania dokładnych informacji dotyczących liczby ludności </a:t>
            </a:r>
            <a:r>
              <a:rPr lang="pl-PL" sz="1500" dirty="0" smtClean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500" dirty="0" smtClean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500" dirty="0" smtClean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5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zasobów mieszkaniowych. </a:t>
            </a:r>
            <a:endParaRPr lang="pl-PL" sz="1500" dirty="0" smtClean="0"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500" dirty="0" smtClean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5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kolejnych latach międzyspisowych dane w </a:t>
            </a:r>
            <a:r>
              <a:rPr lang="pl-PL" sz="1500" dirty="0" smtClean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tym zakresie opracowywane są jedynie metodą </a:t>
            </a:r>
            <a:r>
              <a:rPr lang="pl-PL" sz="15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bilansową w oparciu o wyniki ostatniego spisu powszechnego. </a:t>
            </a:r>
            <a:endParaRPr lang="pl-PL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2968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dirty="0">
            <a:latin typeface="Fira Sans" panose="020B0503050000020004" pitchFamily="34" charset="0"/>
            <a:ea typeface="Fira Sans" panose="020B05030500000200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</TotalTime>
  <Words>741</Words>
  <Application>Microsoft Office PowerPoint</Application>
  <PresentationFormat>Pokaz na ekranie (4:3)</PresentationFormat>
  <Paragraphs>144</Paragraphs>
  <Slides>21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Fira Sans</vt:lpstr>
      <vt:lpstr>Fira Sans Medium</vt:lpstr>
      <vt:lpstr>Times New Roman</vt:lpstr>
      <vt:lpstr>Wingdings</vt:lpstr>
      <vt:lpstr>Motyw pakietu Office</vt:lpstr>
      <vt:lpstr>CorelDRAW</vt:lpstr>
      <vt:lpstr>Acrobat 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NSP 2021</dc:title>
  <dc:subject>NSP2020</dc:subject>
  <dc:creator>Urząd Statystyczny w Gdańsku</dc:creator>
  <cp:lastModifiedBy>Bojarska Beata</cp:lastModifiedBy>
  <cp:revision>284</cp:revision>
  <dcterms:created xsi:type="dcterms:W3CDTF">2019-12-10T14:36:06Z</dcterms:created>
  <dcterms:modified xsi:type="dcterms:W3CDTF">2021-03-29T11:03:16Z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2019-12-05T00:00:00Z</vt:filetime>
  </property>
  <property fmtid="{D5CDD505-2E9C-101B-9397-08002B2CF9AE}" pid="3" name="Creator">
    <vt:lpwstr>Adobe Photoshop 21.0 (Macintosh)</vt:lpwstr>
  </property>
  <property fmtid="{D5CDD505-2E9C-101B-9397-08002B2CF9AE}" pid="4" name="LastSaved">
    <vt:filetime>2019-12-10T00:00:00Z</vt:filetime>
  </property>
</Properties>
</file>